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mo" panose="020B0604020202020204" charset="0"/>
      <p:regular r:id="rId12"/>
    </p:embeddedFont>
    <p:embeddedFont>
      <p:font typeface="Arimo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3CA938-6316-4BB1-A588-EC32F0AB6615}" v="2" dt="2025-10-31T19:12:55.8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72" y="3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e Samhitha" userId="3d7d535afef1d7e5" providerId="LiveId" clId="{6F473CBF-133A-4D63-9EA1-F192AA12EB97}"/>
    <pc:docChg chg="undo custSel modSld">
      <pc:chgData name="Ande Samhitha" userId="3d7d535afef1d7e5" providerId="LiveId" clId="{6F473CBF-133A-4D63-9EA1-F192AA12EB97}" dt="2025-10-31T19:13:32.910" v="23" actId="20577"/>
      <pc:docMkLst>
        <pc:docMk/>
      </pc:docMkLst>
      <pc:sldChg chg="addSp modSp mod">
        <pc:chgData name="Ande Samhitha" userId="3d7d535afef1d7e5" providerId="LiveId" clId="{6F473CBF-133A-4D63-9EA1-F192AA12EB97}" dt="2025-10-31T19:13:32.910" v="23" actId="20577"/>
        <pc:sldMkLst>
          <pc:docMk/>
          <pc:sldMk cId="0" sldId="262"/>
        </pc:sldMkLst>
        <pc:spChg chg="mod">
          <ac:chgData name="Ande Samhitha" userId="3d7d535afef1d7e5" providerId="LiveId" clId="{6F473CBF-133A-4D63-9EA1-F192AA12EB97}" dt="2025-10-31T19:13:32.910" v="23" actId="20577"/>
          <ac:spMkLst>
            <pc:docMk/>
            <pc:sldMk cId="0" sldId="262"/>
            <ac:spMk id="6" creationId="{00000000-0000-0000-0000-000000000000}"/>
          </ac:spMkLst>
        </pc:spChg>
        <pc:spChg chg="mod">
          <ac:chgData name="Ande Samhitha" userId="3d7d535afef1d7e5" providerId="LiveId" clId="{6F473CBF-133A-4D63-9EA1-F192AA12EB97}" dt="2025-10-31T19:12:55.831" v="4" actId="571"/>
          <ac:spMkLst>
            <pc:docMk/>
            <pc:sldMk cId="0" sldId="262"/>
            <ac:spMk id="10" creationId="{1416B776-9189-544C-CD53-4288EA628C5B}"/>
          </ac:spMkLst>
        </pc:spChg>
        <pc:grpChg chg="mod">
          <ac:chgData name="Ande Samhitha" userId="3d7d535afef1d7e5" providerId="LiveId" clId="{6F473CBF-133A-4D63-9EA1-F192AA12EB97}" dt="2025-10-31T19:13:11.704" v="12" actId="1076"/>
          <ac:grpSpMkLst>
            <pc:docMk/>
            <pc:sldMk cId="0" sldId="262"/>
            <ac:grpSpMk id="4" creationId="{00000000-0000-0000-0000-000000000000}"/>
          </ac:grpSpMkLst>
        </pc:grpChg>
        <pc:grpChg chg="add mod">
          <ac:chgData name="Ande Samhitha" userId="3d7d535afef1d7e5" providerId="LiveId" clId="{6F473CBF-133A-4D63-9EA1-F192AA12EB97}" dt="2025-10-31T19:12:55.831" v="4" actId="571"/>
          <ac:grpSpMkLst>
            <pc:docMk/>
            <pc:sldMk cId="0" sldId="262"/>
            <ac:grpSpMk id="9" creationId="{02E73256-A758-848E-0311-37BDA268EFBE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50237" y="3317974"/>
            <a:ext cx="9445526" cy="1829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484237"/>
                </a:solidFill>
                <a:latin typeface="Arimo Bold"/>
                <a:ea typeface="Arimo Bold"/>
                <a:cs typeface="Arimo Bold"/>
                <a:sym typeface="Arimo Bold"/>
              </a:rPr>
              <a:t>Amazon Wishlist Price Tracker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5438924"/>
            <a:ext cx="9445526" cy="700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2750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Intelligent price monitoring powered by AI and automation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50237" y="6353324"/>
            <a:ext cx="944552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Built with n8n, Google Gemini AI, ScrapingBee, Google Sheets, and Gmail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92238" y="1336625"/>
            <a:ext cx="9445526" cy="1455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 b="1">
                <a:solidFill>
                  <a:srgbClr val="484237"/>
                </a:solidFill>
                <a:latin typeface="Arimo Bold"/>
                <a:ea typeface="Arimo Bold"/>
                <a:cs typeface="Arimo Bold"/>
                <a:sym typeface="Arimo Bold"/>
              </a:rPr>
              <a:t>The Problem: Information Overload</a:t>
            </a:r>
          </a:p>
        </p:txBody>
      </p:sp>
      <p:sp>
        <p:nvSpPr>
          <p:cNvPr id="11" name="Freeform 11" descr="preencoded.png"/>
          <p:cNvSpPr/>
          <p:nvPr/>
        </p:nvSpPr>
        <p:spPr>
          <a:xfrm>
            <a:off x="1098500" y="3226148"/>
            <a:ext cx="425203" cy="425203"/>
          </a:xfrm>
          <a:custGeom>
            <a:avLst/>
            <a:gdLst/>
            <a:ahLst/>
            <a:cxnLst/>
            <a:rect l="l" t="t" r="r" b="b"/>
            <a:pathLst>
              <a:path w="425203" h="425203">
                <a:moveTo>
                  <a:pt x="0" y="0"/>
                </a:moveTo>
                <a:lnTo>
                  <a:pt x="425202" y="0"/>
                </a:lnTo>
                <a:lnTo>
                  <a:pt x="425202" y="425202"/>
                </a:lnTo>
                <a:lnTo>
                  <a:pt x="0" y="4252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8888" r="-8888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913632" y="3179266"/>
            <a:ext cx="4830068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Manual Tracking is Tedious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13632" y="3725615"/>
            <a:ext cx="852413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Shoppers manually check Amazon wishlist items daily, wasting time on repetitive tasks without guaranteed results.</a:t>
            </a:r>
          </a:p>
        </p:txBody>
      </p:sp>
      <p:sp>
        <p:nvSpPr>
          <p:cNvPr id="14" name="Freeform 14" descr="preencoded.png"/>
          <p:cNvSpPr/>
          <p:nvPr/>
        </p:nvSpPr>
        <p:spPr>
          <a:xfrm>
            <a:off x="1098500" y="5313461"/>
            <a:ext cx="425203" cy="425203"/>
          </a:xfrm>
          <a:custGeom>
            <a:avLst/>
            <a:gdLst/>
            <a:ahLst/>
            <a:cxnLst/>
            <a:rect l="l" t="t" r="r" b="b"/>
            <a:pathLst>
              <a:path w="425203" h="425203">
                <a:moveTo>
                  <a:pt x="0" y="0"/>
                </a:moveTo>
                <a:lnTo>
                  <a:pt x="425202" y="0"/>
                </a:lnTo>
                <a:lnTo>
                  <a:pt x="425202" y="425203"/>
                </a:lnTo>
                <a:lnTo>
                  <a:pt x="0" y="42520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8888" r="-8888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TextBox 15"/>
          <p:cNvSpPr txBox="1"/>
          <p:nvPr/>
        </p:nvSpPr>
        <p:spPr>
          <a:xfrm>
            <a:off x="1913632" y="526658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Missing Price Drops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13632" y="5812929"/>
            <a:ext cx="852413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Without automated alerts, critical price reductions go unnoticed, leading to missed savings and buying opportunities.</a:t>
            </a:r>
          </a:p>
        </p:txBody>
      </p:sp>
      <p:sp>
        <p:nvSpPr>
          <p:cNvPr id="17" name="Freeform 17" descr="preencoded.png"/>
          <p:cNvSpPr/>
          <p:nvPr/>
        </p:nvSpPr>
        <p:spPr>
          <a:xfrm>
            <a:off x="1098500" y="7400776"/>
            <a:ext cx="425203" cy="425203"/>
          </a:xfrm>
          <a:custGeom>
            <a:avLst/>
            <a:gdLst/>
            <a:ahLst/>
            <a:cxnLst/>
            <a:rect l="l" t="t" r="r" b="b"/>
            <a:pathLst>
              <a:path w="425203" h="425203">
                <a:moveTo>
                  <a:pt x="0" y="0"/>
                </a:moveTo>
                <a:lnTo>
                  <a:pt x="425202" y="0"/>
                </a:lnTo>
                <a:lnTo>
                  <a:pt x="425202" y="425203"/>
                </a:lnTo>
                <a:lnTo>
                  <a:pt x="0" y="42520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8888" r="-8888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8" name="TextBox 18"/>
          <p:cNvSpPr txBox="1"/>
          <p:nvPr/>
        </p:nvSpPr>
        <p:spPr>
          <a:xfrm>
            <a:off x="1913632" y="7353895"/>
            <a:ext cx="385137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Poor Decision Making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913632" y="7900244"/>
            <a:ext cx="852413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Shoppers lack intelligent insights to determine whether to buy now or wait for better deals.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2238375"/>
            <a:ext cx="5670649" cy="74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 b="1">
                <a:solidFill>
                  <a:srgbClr val="484237"/>
                </a:solidFill>
                <a:latin typeface="Arimo Bold"/>
                <a:ea typeface="Arimo Bold"/>
                <a:cs typeface="Arimo Bold"/>
                <a:sym typeface="Arimo Bold"/>
              </a:rPr>
              <a:t>Project Objectives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3552230"/>
            <a:ext cx="8009930" cy="2087315"/>
            <a:chOff x="0" y="0"/>
            <a:chExt cx="10679907" cy="278308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679937" cy="2783078"/>
            </a:xfrm>
            <a:custGeom>
              <a:avLst/>
              <a:gdLst/>
              <a:ahLst/>
              <a:cxnLst/>
              <a:rect l="l" t="t" r="r" b="b"/>
              <a:pathLst>
                <a:path w="10679937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169" y="0"/>
                  </a:lnTo>
                  <a:cubicBezTo>
                    <a:pt x="10654537" y="0"/>
                    <a:pt x="10679937" y="25400"/>
                    <a:pt x="10679937" y="56769"/>
                  </a:cubicBezTo>
                  <a:lnTo>
                    <a:pt x="10679937" y="2726309"/>
                  </a:lnTo>
                  <a:cubicBezTo>
                    <a:pt x="10679937" y="2757678"/>
                    <a:pt x="10654537" y="2783078"/>
                    <a:pt x="10623169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75755" y="3797648"/>
            <a:ext cx="4016871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Automated Monitoring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5755" y="4343995"/>
            <a:ext cx="7442895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Continuously track Amazon wishlist prices without manual intervention.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285685" y="3552230"/>
            <a:ext cx="8010079" cy="2087315"/>
            <a:chOff x="0" y="0"/>
            <a:chExt cx="10680105" cy="278308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680192" cy="2783078"/>
            </a:xfrm>
            <a:custGeom>
              <a:avLst/>
              <a:gdLst/>
              <a:ahLst/>
              <a:cxnLst/>
              <a:rect l="l" t="t" r="r" b="b"/>
              <a:pathLst>
                <a:path w="1068019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423" y="0"/>
                  </a:lnTo>
                  <a:cubicBezTo>
                    <a:pt x="10654792" y="0"/>
                    <a:pt x="10680192" y="25400"/>
                    <a:pt x="10680192" y="56769"/>
                  </a:cubicBezTo>
                  <a:lnTo>
                    <a:pt x="10680192" y="2726309"/>
                  </a:lnTo>
                  <a:cubicBezTo>
                    <a:pt x="10680192" y="2757678"/>
                    <a:pt x="10654792" y="2783078"/>
                    <a:pt x="1062342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569202" y="3797648"/>
            <a:ext cx="3574702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AI-Powered Insights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69202" y="4343995"/>
            <a:ext cx="7443044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Leverage Google Gemini to deliver smart Buy/Wait recommendations based on price history and trends.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92238" y="5923061"/>
            <a:ext cx="8009930" cy="2087315"/>
            <a:chOff x="0" y="0"/>
            <a:chExt cx="10679907" cy="278308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679937" cy="2783078"/>
            </a:xfrm>
            <a:custGeom>
              <a:avLst/>
              <a:gdLst/>
              <a:ahLst/>
              <a:cxnLst/>
              <a:rect l="l" t="t" r="r" b="b"/>
              <a:pathLst>
                <a:path w="10679937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169" y="0"/>
                  </a:lnTo>
                  <a:cubicBezTo>
                    <a:pt x="10654537" y="0"/>
                    <a:pt x="10679937" y="25400"/>
                    <a:pt x="10679937" y="56769"/>
                  </a:cubicBezTo>
                  <a:lnTo>
                    <a:pt x="10679937" y="2726309"/>
                  </a:lnTo>
                  <a:cubicBezTo>
                    <a:pt x="10679937" y="2757678"/>
                    <a:pt x="10654537" y="2783078"/>
                    <a:pt x="10623169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275755" y="6168479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Intelligent Alerts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75755" y="6714827"/>
            <a:ext cx="7442895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Send actionable email summaries with visual charts and personalized recommendations.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285685" y="5923061"/>
            <a:ext cx="8010079" cy="2087315"/>
            <a:chOff x="0" y="0"/>
            <a:chExt cx="10680105" cy="278308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680192" cy="2783078"/>
            </a:xfrm>
            <a:custGeom>
              <a:avLst/>
              <a:gdLst/>
              <a:ahLst/>
              <a:cxnLst/>
              <a:rect l="l" t="t" r="r" b="b"/>
              <a:pathLst>
                <a:path w="1068019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423" y="0"/>
                  </a:lnTo>
                  <a:cubicBezTo>
                    <a:pt x="10654792" y="0"/>
                    <a:pt x="10680192" y="25400"/>
                    <a:pt x="10680192" y="56769"/>
                  </a:cubicBezTo>
                  <a:lnTo>
                    <a:pt x="10680192" y="2726309"/>
                  </a:lnTo>
                  <a:cubicBezTo>
                    <a:pt x="10680192" y="2757678"/>
                    <a:pt x="10654792" y="2783078"/>
                    <a:pt x="1062342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9569202" y="6168479"/>
            <a:ext cx="3732311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Scalable Architecture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569202" y="6714827"/>
            <a:ext cx="7443044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Design a flexible, low-cost workflow that handles multiple wishlists and product categories.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48592" y="481013"/>
            <a:ext cx="3706565" cy="491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1">
                <a:solidFill>
                  <a:srgbClr val="484237"/>
                </a:solidFill>
                <a:latin typeface="Arimo Bold"/>
                <a:ea typeface="Arimo Bold"/>
                <a:cs typeface="Arimo Bold"/>
                <a:sym typeface="Arimo Bold"/>
              </a:rPr>
              <a:t>Architecture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648592" y="1343471"/>
            <a:ext cx="15000237" cy="9173766"/>
            <a:chOff x="0" y="0"/>
            <a:chExt cx="20000317" cy="12231688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20000340" cy="12231751"/>
            </a:xfrm>
            <a:custGeom>
              <a:avLst/>
              <a:gdLst/>
              <a:ahLst/>
              <a:cxnLst/>
              <a:rect l="l" t="t" r="r" b="b"/>
              <a:pathLst>
                <a:path w="20000340" h="12231751">
                  <a:moveTo>
                    <a:pt x="0" y="0"/>
                  </a:moveTo>
                  <a:lnTo>
                    <a:pt x="20000340" y="0"/>
                  </a:lnTo>
                  <a:lnTo>
                    <a:pt x="20000340" y="12231751"/>
                  </a:lnTo>
                  <a:lnTo>
                    <a:pt x="0" y="122317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" r="-1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5F5153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04552" y="515541"/>
            <a:ext cx="4026694" cy="541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37"/>
              </a:lnSpc>
            </a:pPr>
            <a:r>
              <a:rPr lang="en-US" sz="3125" b="1">
                <a:solidFill>
                  <a:srgbClr val="484237"/>
                </a:solidFill>
                <a:latin typeface="Arimo Bold"/>
                <a:ea typeface="Arimo Bold"/>
                <a:cs typeface="Arimo Bold"/>
                <a:sym typeface="Arimo Bold"/>
              </a:rPr>
              <a:t>Key Features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690265" y="1445270"/>
            <a:ext cx="16907470" cy="1245394"/>
            <a:chOff x="0" y="0"/>
            <a:chExt cx="22543293" cy="1660525"/>
          </a:xfrm>
        </p:grpSpPr>
        <p:sp>
          <p:nvSpPr>
            <p:cNvPr id="8" name="Freeform 8"/>
            <p:cNvSpPr/>
            <p:nvPr/>
          </p:nvSpPr>
          <p:spPr>
            <a:xfrm>
              <a:off x="19050" y="19050"/>
              <a:ext cx="22505161" cy="1622425"/>
            </a:xfrm>
            <a:custGeom>
              <a:avLst/>
              <a:gdLst/>
              <a:ahLst/>
              <a:cxnLst/>
              <a:rect l="l" t="t" r="r" b="b"/>
              <a:pathLst>
                <a:path w="22505161" h="1622425">
                  <a:moveTo>
                    <a:pt x="0" y="40259"/>
                  </a:moveTo>
                  <a:cubicBezTo>
                    <a:pt x="0" y="18034"/>
                    <a:pt x="18415" y="0"/>
                    <a:pt x="41148" y="0"/>
                  </a:cubicBezTo>
                  <a:lnTo>
                    <a:pt x="22464013" y="0"/>
                  </a:lnTo>
                  <a:cubicBezTo>
                    <a:pt x="22486747" y="0"/>
                    <a:pt x="22505161" y="18034"/>
                    <a:pt x="22505161" y="40259"/>
                  </a:cubicBezTo>
                  <a:lnTo>
                    <a:pt x="22505161" y="1582166"/>
                  </a:lnTo>
                  <a:cubicBezTo>
                    <a:pt x="22505161" y="1604391"/>
                    <a:pt x="22486747" y="1622425"/>
                    <a:pt x="22464013" y="1622425"/>
                  </a:cubicBezTo>
                  <a:lnTo>
                    <a:pt x="41148" y="1622425"/>
                  </a:lnTo>
                  <a:cubicBezTo>
                    <a:pt x="18415" y="1622425"/>
                    <a:pt x="0" y="1604391"/>
                    <a:pt x="0" y="1582166"/>
                  </a:cubicBez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22543261" cy="1660525"/>
            </a:xfrm>
            <a:custGeom>
              <a:avLst/>
              <a:gdLst/>
              <a:ahLst/>
              <a:cxnLst/>
              <a:rect l="l" t="t" r="r" b="b"/>
              <a:pathLst>
                <a:path w="22543261" h="1660525">
                  <a:moveTo>
                    <a:pt x="0" y="59309"/>
                  </a:moveTo>
                  <a:cubicBezTo>
                    <a:pt x="0" y="26162"/>
                    <a:pt x="27305" y="0"/>
                    <a:pt x="60198" y="0"/>
                  </a:cubicBezTo>
                  <a:lnTo>
                    <a:pt x="22483063" y="0"/>
                  </a:lnTo>
                  <a:lnTo>
                    <a:pt x="22483063" y="19050"/>
                  </a:lnTo>
                  <a:lnTo>
                    <a:pt x="22483063" y="0"/>
                  </a:lnTo>
                  <a:cubicBezTo>
                    <a:pt x="22515956" y="0"/>
                    <a:pt x="22543261" y="26162"/>
                    <a:pt x="22543261" y="59309"/>
                  </a:cubicBezTo>
                  <a:lnTo>
                    <a:pt x="22524211" y="59309"/>
                  </a:lnTo>
                  <a:lnTo>
                    <a:pt x="22543261" y="59309"/>
                  </a:lnTo>
                  <a:lnTo>
                    <a:pt x="22543261" y="1601216"/>
                  </a:lnTo>
                  <a:lnTo>
                    <a:pt x="22524211" y="1601216"/>
                  </a:lnTo>
                  <a:lnTo>
                    <a:pt x="22543261" y="1601216"/>
                  </a:lnTo>
                  <a:cubicBezTo>
                    <a:pt x="22543261" y="1634363"/>
                    <a:pt x="22515956" y="1660525"/>
                    <a:pt x="22483063" y="1660525"/>
                  </a:cubicBezTo>
                  <a:lnTo>
                    <a:pt x="22483063" y="1641475"/>
                  </a:lnTo>
                  <a:lnTo>
                    <a:pt x="22483063" y="1660525"/>
                  </a:lnTo>
                  <a:lnTo>
                    <a:pt x="60198" y="1660525"/>
                  </a:lnTo>
                  <a:lnTo>
                    <a:pt x="60198" y="1641475"/>
                  </a:lnTo>
                  <a:lnTo>
                    <a:pt x="60198" y="1660525"/>
                  </a:lnTo>
                  <a:cubicBezTo>
                    <a:pt x="27305" y="1660525"/>
                    <a:pt x="0" y="1634363"/>
                    <a:pt x="0" y="1601216"/>
                  </a:cubicBezTo>
                  <a:lnTo>
                    <a:pt x="0" y="59309"/>
                  </a:lnTo>
                  <a:lnTo>
                    <a:pt x="19050" y="59309"/>
                  </a:lnTo>
                  <a:lnTo>
                    <a:pt x="0" y="59309"/>
                  </a:lnTo>
                  <a:moveTo>
                    <a:pt x="38100" y="59309"/>
                  </a:moveTo>
                  <a:lnTo>
                    <a:pt x="38100" y="1601216"/>
                  </a:lnTo>
                  <a:lnTo>
                    <a:pt x="19050" y="1601216"/>
                  </a:lnTo>
                  <a:lnTo>
                    <a:pt x="38100" y="1601216"/>
                  </a:lnTo>
                  <a:cubicBezTo>
                    <a:pt x="38100" y="1612519"/>
                    <a:pt x="47625" y="1622425"/>
                    <a:pt x="60198" y="1622425"/>
                  </a:cubicBezTo>
                  <a:lnTo>
                    <a:pt x="22483063" y="1622425"/>
                  </a:lnTo>
                  <a:cubicBezTo>
                    <a:pt x="22495636" y="1622425"/>
                    <a:pt x="22505161" y="1612519"/>
                    <a:pt x="22505161" y="1601216"/>
                  </a:cubicBezTo>
                  <a:lnTo>
                    <a:pt x="22505161" y="59309"/>
                  </a:lnTo>
                  <a:cubicBezTo>
                    <a:pt x="22505161" y="48006"/>
                    <a:pt x="22495636" y="38100"/>
                    <a:pt x="22483063" y="38100"/>
                  </a:cubicBezTo>
                  <a:lnTo>
                    <a:pt x="60198" y="38100"/>
                  </a:lnTo>
                  <a:lnTo>
                    <a:pt x="60198" y="19050"/>
                  </a:lnTo>
                  <a:lnTo>
                    <a:pt x="60198" y="38100"/>
                  </a:lnTo>
                  <a:cubicBezTo>
                    <a:pt x="47625" y="38100"/>
                    <a:pt x="38100" y="48006"/>
                    <a:pt x="38100" y="59309"/>
                  </a:cubicBezTo>
                  <a:close/>
                </a:path>
              </a:pathLst>
            </a:custGeom>
            <a:solidFill>
              <a:srgbClr val="D4CEC3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33128" y="1488132"/>
            <a:ext cx="805309" cy="1159669"/>
            <a:chOff x="0" y="0"/>
            <a:chExt cx="1073745" cy="154622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73785" cy="1546225"/>
            </a:xfrm>
            <a:custGeom>
              <a:avLst/>
              <a:gdLst/>
              <a:ahLst/>
              <a:cxnLst/>
              <a:rect l="l" t="t" r="r" b="b"/>
              <a:pathLst>
                <a:path w="1073785" h="1546225">
                  <a:moveTo>
                    <a:pt x="0" y="0"/>
                  </a:moveTo>
                  <a:lnTo>
                    <a:pt x="1073785" y="0"/>
                  </a:lnTo>
                  <a:lnTo>
                    <a:pt x="1073785" y="1546225"/>
                  </a:lnTo>
                  <a:lnTo>
                    <a:pt x="0" y="1546225"/>
                  </a:ln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84796" y="1917353"/>
            <a:ext cx="301973" cy="339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2375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39652" y="1660772"/>
            <a:ext cx="2516684" cy="34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Web Scraping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39652" y="2057846"/>
            <a:ext cx="15614005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ScrapingBee handles dynamic content extraction from Amazon product pages, bypassing detection and rate limits.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90265" y="2863304"/>
            <a:ext cx="16907470" cy="1245394"/>
            <a:chOff x="0" y="0"/>
            <a:chExt cx="22543293" cy="1660525"/>
          </a:xfrm>
        </p:grpSpPr>
        <p:sp>
          <p:nvSpPr>
            <p:cNvPr id="16" name="Freeform 16"/>
            <p:cNvSpPr/>
            <p:nvPr/>
          </p:nvSpPr>
          <p:spPr>
            <a:xfrm>
              <a:off x="19050" y="19050"/>
              <a:ext cx="22505161" cy="1622425"/>
            </a:xfrm>
            <a:custGeom>
              <a:avLst/>
              <a:gdLst/>
              <a:ahLst/>
              <a:cxnLst/>
              <a:rect l="l" t="t" r="r" b="b"/>
              <a:pathLst>
                <a:path w="22505161" h="1622425">
                  <a:moveTo>
                    <a:pt x="0" y="40259"/>
                  </a:moveTo>
                  <a:cubicBezTo>
                    <a:pt x="0" y="18034"/>
                    <a:pt x="18415" y="0"/>
                    <a:pt x="41148" y="0"/>
                  </a:cubicBezTo>
                  <a:lnTo>
                    <a:pt x="22464013" y="0"/>
                  </a:lnTo>
                  <a:cubicBezTo>
                    <a:pt x="22486747" y="0"/>
                    <a:pt x="22505161" y="18034"/>
                    <a:pt x="22505161" y="40259"/>
                  </a:cubicBezTo>
                  <a:lnTo>
                    <a:pt x="22505161" y="1582166"/>
                  </a:lnTo>
                  <a:cubicBezTo>
                    <a:pt x="22505161" y="1604391"/>
                    <a:pt x="22486747" y="1622425"/>
                    <a:pt x="22464013" y="1622425"/>
                  </a:cubicBezTo>
                  <a:lnTo>
                    <a:pt x="41148" y="1622425"/>
                  </a:lnTo>
                  <a:cubicBezTo>
                    <a:pt x="18415" y="1622425"/>
                    <a:pt x="0" y="1604391"/>
                    <a:pt x="0" y="1582166"/>
                  </a:cubicBez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22543261" cy="1660525"/>
            </a:xfrm>
            <a:custGeom>
              <a:avLst/>
              <a:gdLst/>
              <a:ahLst/>
              <a:cxnLst/>
              <a:rect l="l" t="t" r="r" b="b"/>
              <a:pathLst>
                <a:path w="22543261" h="1660525">
                  <a:moveTo>
                    <a:pt x="0" y="59309"/>
                  </a:moveTo>
                  <a:cubicBezTo>
                    <a:pt x="0" y="26162"/>
                    <a:pt x="27305" y="0"/>
                    <a:pt x="60198" y="0"/>
                  </a:cubicBezTo>
                  <a:lnTo>
                    <a:pt x="22483063" y="0"/>
                  </a:lnTo>
                  <a:lnTo>
                    <a:pt x="22483063" y="19050"/>
                  </a:lnTo>
                  <a:lnTo>
                    <a:pt x="22483063" y="0"/>
                  </a:lnTo>
                  <a:cubicBezTo>
                    <a:pt x="22515956" y="0"/>
                    <a:pt x="22543261" y="26162"/>
                    <a:pt x="22543261" y="59309"/>
                  </a:cubicBezTo>
                  <a:lnTo>
                    <a:pt x="22524211" y="59309"/>
                  </a:lnTo>
                  <a:lnTo>
                    <a:pt x="22543261" y="59309"/>
                  </a:lnTo>
                  <a:lnTo>
                    <a:pt x="22543261" y="1601216"/>
                  </a:lnTo>
                  <a:lnTo>
                    <a:pt x="22524211" y="1601216"/>
                  </a:lnTo>
                  <a:lnTo>
                    <a:pt x="22543261" y="1601216"/>
                  </a:lnTo>
                  <a:cubicBezTo>
                    <a:pt x="22543261" y="1634363"/>
                    <a:pt x="22515956" y="1660525"/>
                    <a:pt x="22483063" y="1660525"/>
                  </a:cubicBezTo>
                  <a:lnTo>
                    <a:pt x="22483063" y="1641475"/>
                  </a:lnTo>
                  <a:lnTo>
                    <a:pt x="22483063" y="1660525"/>
                  </a:lnTo>
                  <a:lnTo>
                    <a:pt x="60198" y="1660525"/>
                  </a:lnTo>
                  <a:lnTo>
                    <a:pt x="60198" y="1641475"/>
                  </a:lnTo>
                  <a:lnTo>
                    <a:pt x="60198" y="1660525"/>
                  </a:lnTo>
                  <a:cubicBezTo>
                    <a:pt x="27305" y="1660525"/>
                    <a:pt x="0" y="1634363"/>
                    <a:pt x="0" y="1601216"/>
                  </a:cubicBezTo>
                  <a:lnTo>
                    <a:pt x="0" y="59309"/>
                  </a:lnTo>
                  <a:lnTo>
                    <a:pt x="19050" y="59309"/>
                  </a:lnTo>
                  <a:lnTo>
                    <a:pt x="0" y="59309"/>
                  </a:lnTo>
                  <a:moveTo>
                    <a:pt x="38100" y="59309"/>
                  </a:moveTo>
                  <a:lnTo>
                    <a:pt x="38100" y="1601216"/>
                  </a:lnTo>
                  <a:lnTo>
                    <a:pt x="19050" y="1601216"/>
                  </a:lnTo>
                  <a:lnTo>
                    <a:pt x="38100" y="1601216"/>
                  </a:lnTo>
                  <a:cubicBezTo>
                    <a:pt x="38100" y="1612519"/>
                    <a:pt x="47625" y="1622425"/>
                    <a:pt x="60198" y="1622425"/>
                  </a:cubicBezTo>
                  <a:lnTo>
                    <a:pt x="22483063" y="1622425"/>
                  </a:lnTo>
                  <a:cubicBezTo>
                    <a:pt x="22495636" y="1622425"/>
                    <a:pt x="22505161" y="1612519"/>
                    <a:pt x="22505161" y="1601216"/>
                  </a:cubicBezTo>
                  <a:lnTo>
                    <a:pt x="22505161" y="59309"/>
                  </a:lnTo>
                  <a:cubicBezTo>
                    <a:pt x="22505161" y="48006"/>
                    <a:pt x="22495636" y="38100"/>
                    <a:pt x="22483063" y="38100"/>
                  </a:cubicBezTo>
                  <a:lnTo>
                    <a:pt x="60198" y="38100"/>
                  </a:lnTo>
                  <a:lnTo>
                    <a:pt x="60198" y="19050"/>
                  </a:lnTo>
                  <a:lnTo>
                    <a:pt x="60198" y="38100"/>
                  </a:lnTo>
                  <a:cubicBezTo>
                    <a:pt x="47625" y="38100"/>
                    <a:pt x="38100" y="48006"/>
                    <a:pt x="38100" y="59309"/>
                  </a:cubicBezTo>
                  <a:close/>
                </a:path>
              </a:pathLst>
            </a:custGeom>
            <a:solidFill>
              <a:srgbClr val="D4CEC3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33128" y="2906166"/>
            <a:ext cx="805309" cy="1159669"/>
            <a:chOff x="0" y="0"/>
            <a:chExt cx="1073745" cy="154622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73785" cy="1546225"/>
            </a:xfrm>
            <a:custGeom>
              <a:avLst/>
              <a:gdLst/>
              <a:ahLst/>
              <a:cxnLst/>
              <a:rect l="l" t="t" r="r" b="b"/>
              <a:pathLst>
                <a:path w="1073785" h="1546225">
                  <a:moveTo>
                    <a:pt x="0" y="0"/>
                  </a:moveTo>
                  <a:lnTo>
                    <a:pt x="1073785" y="0"/>
                  </a:lnTo>
                  <a:lnTo>
                    <a:pt x="1073785" y="1546225"/>
                  </a:lnTo>
                  <a:lnTo>
                    <a:pt x="0" y="1546225"/>
                  </a:ln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984796" y="3335388"/>
            <a:ext cx="301973" cy="339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2375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739652" y="3078807"/>
            <a:ext cx="2804071" cy="34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Price History Tracking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39652" y="3475881"/>
            <a:ext cx="15614005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Google Sheets maintains a timestamped database of all price changes, enabling trend analysis and pattern recognition.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690265" y="4281339"/>
            <a:ext cx="16907470" cy="1245394"/>
            <a:chOff x="0" y="0"/>
            <a:chExt cx="22543293" cy="1660525"/>
          </a:xfrm>
        </p:grpSpPr>
        <p:sp>
          <p:nvSpPr>
            <p:cNvPr id="24" name="Freeform 24"/>
            <p:cNvSpPr/>
            <p:nvPr/>
          </p:nvSpPr>
          <p:spPr>
            <a:xfrm>
              <a:off x="19050" y="19050"/>
              <a:ext cx="22505161" cy="1622425"/>
            </a:xfrm>
            <a:custGeom>
              <a:avLst/>
              <a:gdLst/>
              <a:ahLst/>
              <a:cxnLst/>
              <a:rect l="l" t="t" r="r" b="b"/>
              <a:pathLst>
                <a:path w="22505161" h="1622425">
                  <a:moveTo>
                    <a:pt x="0" y="40259"/>
                  </a:moveTo>
                  <a:cubicBezTo>
                    <a:pt x="0" y="18034"/>
                    <a:pt x="18415" y="0"/>
                    <a:pt x="41148" y="0"/>
                  </a:cubicBezTo>
                  <a:lnTo>
                    <a:pt x="22464013" y="0"/>
                  </a:lnTo>
                  <a:cubicBezTo>
                    <a:pt x="22486747" y="0"/>
                    <a:pt x="22505161" y="18034"/>
                    <a:pt x="22505161" y="40259"/>
                  </a:cubicBezTo>
                  <a:lnTo>
                    <a:pt x="22505161" y="1582166"/>
                  </a:lnTo>
                  <a:cubicBezTo>
                    <a:pt x="22505161" y="1604391"/>
                    <a:pt x="22486747" y="1622425"/>
                    <a:pt x="22464013" y="1622425"/>
                  </a:cubicBezTo>
                  <a:lnTo>
                    <a:pt x="41148" y="1622425"/>
                  </a:lnTo>
                  <a:cubicBezTo>
                    <a:pt x="18415" y="1622425"/>
                    <a:pt x="0" y="1604391"/>
                    <a:pt x="0" y="1582166"/>
                  </a:cubicBez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0" y="0"/>
              <a:ext cx="22543261" cy="1660525"/>
            </a:xfrm>
            <a:custGeom>
              <a:avLst/>
              <a:gdLst/>
              <a:ahLst/>
              <a:cxnLst/>
              <a:rect l="l" t="t" r="r" b="b"/>
              <a:pathLst>
                <a:path w="22543261" h="1660525">
                  <a:moveTo>
                    <a:pt x="0" y="59309"/>
                  </a:moveTo>
                  <a:cubicBezTo>
                    <a:pt x="0" y="26162"/>
                    <a:pt x="27305" y="0"/>
                    <a:pt x="60198" y="0"/>
                  </a:cubicBezTo>
                  <a:lnTo>
                    <a:pt x="22483063" y="0"/>
                  </a:lnTo>
                  <a:lnTo>
                    <a:pt x="22483063" y="19050"/>
                  </a:lnTo>
                  <a:lnTo>
                    <a:pt x="22483063" y="0"/>
                  </a:lnTo>
                  <a:cubicBezTo>
                    <a:pt x="22515956" y="0"/>
                    <a:pt x="22543261" y="26162"/>
                    <a:pt x="22543261" y="59309"/>
                  </a:cubicBezTo>
                  <a:lnTo>
                    <a:pt x="22524211" y="59309"/>
                  </a:lnTo>
                  <a:lnTo>
                    <a:pt x="22543261" y="59309"/>
                  </a:lnTo>
                  <a:lnTo>
                    <a:pt x="22543261" y="1601216"/>
                  </a:lnTo>
                  <a:lnTo>
                    <a:pt x="22524211" y="1601216"/>
                  </a:lnTo>
                  <a:lnTo>
                    <a:pt x="22543261" y="1601216"/>
                  </a:lnTo>
                  <a:cubicBezTo>
                    <a:pt x="22543261" y="1634363"/>
                    <a:pt x="22515956" y="1660525"/>
                    <a:pt x="22483063" y="1660525"/>
                  </a:cubicBezTo>
                  <a:lnTo>
                    <a:pt x="22483063" y="1641475"/>
                  </a:lnTo>
                  <a:lnTo>
                    <a:pt x="22483063" y="1660525"/>
                  </a:lnTo>
                  <a:lnTo>
                    <a:pt x="60198" y="1660525"/>
                  </a:lnTo>
                  <a:lnTo>
                    <a:pt x="60198" y="1641475"/>
                  </a:lnTo>
                  <a:lnTo>
                    <a:pt x="60198" y="1660525"/>
                  </a:lnTo>
                  <a:cubicBezTo>
                    <a:pt x="27305" y="1660525"/>
                    <a:pt x="0" y="1634363"/>
                    <a:pt x="0" y="1601216"/>
                  </a:cubicBezTo>
                  <a:lnTo>
                    <a:pt x="0" y="59309"/>
                  </a:lnTo>
                  <a:lnTo>
                    <a:pt x="19050" y="59309"/>
                  </a:lnTo>
                  <a:lnTo>
                    <a:pt x="0" y="59309"/>
                  </a:lnTo>
                  <a:moveTo>
                    <a:pt x="38100" y="59309"/>
                  </a:moveTo>
                  <a:lnTo>
                    <a:pt x="38100" y="1601216"/>
                  </a:lnTo>
                  <a:lnTo>
                    <a:pt x="19050" y="1601216"/>
                  </a:lnTo>
                  <a:lnTo>
                    <a:pt x="38100" y="1601216"/>
                  </a:lnTo>
                  <a:cubicBezTo>
                    <a:pt x="38100" y="1612519"/>
                    <a:pt x="47625" y="1622425"/>
                    <a:pt x="60198" y="1622425"/>
                  </a:cubicBezTo>
                  <a:lnTo>
                    <a:pt x="22483063" y="1622425"/>
                  </a:lnTo>
                  <a:cubicBezTo>
                    <a:pt x="22495636" y="1622425"/>
                    <a:pt x="22505161" y="1612519"/>
                    <a:pt x="22505161" y="1601216"/>
                  </a:cubicBezTo>
                  <a:lnTo>
                    <a:pt x="22505161" y="59309"/>
                  </a:lnTo>
                  <a:cubicBezTo>
                    <a:pt x="22505161" y="48006"/>
                    <a:pt x="22495636" y="38100"/>
                    <a:pt x="22483063" y="38100"/>
                  </a:cubicBezTo>
                  <a:lnTo>
                    <a:pt x="60198" y="38100"/>
                  </a:lnTo>
                  <a:lnTo>
                    <a:pt x="60198" y="19050"/>
                  </a:lnTo>
                  <a:lnTo>
                    <a:pt x="60198" y="38100"/>
                  </a:lnTo>
                  <a:cubicBezTo>
                    <a:pt x="47625" y="38100"/>
                    <a:pt x="38100" y="48006"/>
                    <a:pt x="38100" y="59309"/>
                  </a:cubicBezTo>
                  <a:close/>
                </a:path>
              </a:pathLst>
            </a:custGeom>
            <a:solidFill>
              <a:srgbClr val="D4CEC3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33128" y="4324201"/>
            <a:ext cx="805309" cy="1159669"/>
            <a:chOff x="0" y="0"/>
            <a:chExt cx="1073745" cy="154622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73785" cy="1546225"/>
            </a:xfrm>
            <a:custGeom>
              <a:avLst/>
              <a:gdLst/>
              <a:ahLst/>
              <a:cxnLst/>
              <a:rect l="l" t="t" r="r" b="b"/>
              <a:pathLst>
                <a:path w="1073785" h="1546225">
                  <a:moveTo>
                    <a:pt x="0" y="0"/>
                  </a:moveTo>
                  <a:lnTo>
                    <a:pt x="1073785" y="0"/>
                  </a:lnTo>
                  <a:lnTo>
                    <a:pt x="1073785" y="1546225"/>
                  </a:lnTo>
                  <a:lnTo>
                    <a:pt x="0" y="1546225"/>
                  </a:ln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984796" y="4753421"/>
            <a:ext cx="301973" cy="339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2375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739652" y="4496841"/>
            <a:ext cx="2682776" cy="34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AI Recommendations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739652" y="4893915"/>
            <a:ext cx="15614005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Gemini evaluates price trends, seasonal patterns, and market conditions to recommend Buy Now or Wait.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690265" y="5699372"/>
            <a:ext cx="16907470" cy="1245394"/>
            <a:chOff x="0" y="0"/>
            <a:chExt cx="22543293" cy="1660525"/>
          </a:xfrm>
        </p:grpSpPr>
        <p:sp>
          <p:nvSpPr>
            <p:cNvPr id="32" name="Freeform 32"/>
            <p:cNvSpPr/>
            <p:nvPr/>
          </p:nvSpPr>
          <p:spPr>
            <a:xfrm>
              <a:off x="19050" y="19050"/>
              <a:ext cx="22505161" cy="1622425"/>
            </a:xfrm>
            <a:custGeom>
              <a:avLst/>
              <a:gdLst/>
              <a:ahLst/>
              <a:cxnLst/>
              <a:rect l="l" t="t" r="r" b="b"/>
              <a:pathLst>
                <a:path w="22505161" h="1622425">
                  <a:moveTo>
                    <a:pt x="0" y="40259"/>
                  </a:moveTo>
                  <a:cubicBezTo>
                    <a:pt x="0" y="18034"/>
                    <a:pt x="18415" y="0"/>
                    <a:pt x="41148" y="0"/>
                  </a:cubicBezTo>
                  <a:lnTo>
                    <a:pt x="22464013" y="0"/>
                  </a:lnTo>
                  <a:cubicBezTo>
                    <a:pt x="22486747" y="0"/>
                    <a:pt x="22505161" y="18034"/>
                    <a:pt x="22505161" y="40259"/>
                  </a:cubicBezTo>
                  <a:lnTo>
                    <a:pt x="22505161" y="1582166"/>
                  </a:lnTo>
                  <a:cubicBezTo>
                    <a:pt x="22505161" y="1604391"/>
                    <a:pt x="22486747" y="1622425"/>
                    <a:pt x="22464013" y="1622425"/>
                  </a:cubicBezTo>
                  <a:lnTo>
                    <a:pt x="41148" y="1622425"/>
                  </a:lnTo>
                  <a:cubicBezTo>
                    <a:pt x="18415" y="1622425"/>
                    <a:pt x="0" y="1604391"/>
                    <a:pt x="0" y="1582166"/>
                  </a:cubicBez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3" name="Freeform 33"/>
            <p:cNvSpPr/>
            <p:nvPr/>
          </p:nvSpPr>
          <p:spPr>
            <a:xfrm>
              <a:off x="0" y="0"/>
              <a:ext cx="22543261" cy="1660525"/>
            </a:xfrm>
            <a:custGeom>
              <a:avLst/>
              <a:gdLst/>
              <a:ahLst/>
              <a:cxnLst/>
              <a:rect l="l" t="t" r="r" b="b"/>
              <a:pathLst>
                <a:path w="22543261" h="1660525">
                  <a:moveTo>
                    <a:pt x="0" y="59309"/>
                  </a:moveTo>
                  <a:cubicBezTo>
                    <a:pt x="0" y="26162"/>
                    <a:pt x="27305" y="0"/>
                    <a:pt x="60198" y="0"/>
                  </a:cubicBezTo>
                  <a:lnTo>
                    <a:pt x="22483063" y="0"/>
                  </a:lnTo>
                  <a:lnTo>
                    <a:pt x="22483063" y="19050"/>
                  </a:lnTo>
                  <a:lnTo>
                    <a:pt x="22483063" y="0"/>
                  </a:lnTo>
                  <a:cubicBezTo>
                    <a:pt x="22515956" y="0"/>
                    <a:pt x="22543261" y="26162"/>
                    <a:pt x="22543261" y="59309"/>
                  </a:cubicBezTo>
                  <a:lnTo>
                    <a:pt x="22524211" y="59309"/>
                  </a:lnTo>
                  <a:lnTo>
                    <a:pt x="22543261" y="59309"/>
                  </a:lnTo>
                  <a:lnTo>
                    <a:pt x="22543261" y="1601216"/>
                  </a:lnTo>
                  <a:lnTo>
                    <a:pt x="22524211" y="1601216"/>
                  </a:lnTo>
                  <a:lnTo>
                    <a:pt x="22543261" y="1601216"/>
                  </a:lnTo>
                  <a:cubicBezTo>
                    <a:pt x="22543261" y="1634363"/>
                    <a:pt x="22515956" y="1660525"/>
                    <a:pt x="22483063" y="1660525"/>
                  </a:cubicBezTo>
                  <a:lnTo>
                    <a:pt x="22483063" y="1641475"/>
                  </a:lnTo>
                  <a:lnTo>
                    <a:pt x="22483063" y="1660525"/>
                  </a:lnTo>
                  <a:lnTo>
                    <a:pt x="60198" y="1660525"/>
                  </a:lnTo>
                  <a:lnTo>
                    <a:pt x="60198" y="1641475"/>
                  </a:lnTo>
                  <a:lnTo>
                    <a:pt x="60198" y="1660525"/>
                  </a:lnTo>
                  <a:cubicBezTo>
                    <a:pt x="27305" y="1660525"/>
                    <a:pt x="0" y="1634363"/>
                    <a:pt x="0" y="1601216"/>
                  </a:cubicBezTo>
                  <a:lnTo>
                    <a:pt x="0" y="59309"/>
                  </a:lnTo>
                  <a:lnTo>
                    <a:pt x="19050" y="59309"/>
                  </a:lnTo>
                  <a:lnTo>
                    <a:pt x="0" y="59309"/>
                  </a:lnTo>
                  <a:moveTo>
                    <a:pt x="38100" y="59309"/>
                  </a:moveTo>
                  <a:lnTo>
                    <a:pt x="38100" y="1601216"/>
                  </a:lnTo>
                  <a:lnTo>
                    <a:pt x="19050" y="1601216"/>
                  </a:lnTo>
                  <a:lnTo>
                    <a:pt x="38100" y="1601216"/>
                  </a:lnTo>
                  <a:cubicBezTo>
                    <a:pt x="38100" y="1612519"/>
                    <a:pt x="47625" y="1622425"/>
                    <a:pt x="60198" y="1622425"/>
                  </a:cubicBezTo>
                  <a:lnTo>
                    <a:pt x="22483063" y="1622425"/>
                  </a:lnTo>
                  <a:cubicBezTo>
                    <a:pt x="22495636" y="1622425"/>
                    <a:pt x="22505161" y="1612519"/>
                    <a:pt x="22505161" y="1601216"/>
                  </a:cubicBezTo>
                  <a:lnTo>
                    <a:pt x="22505161" y="59309"/>
                  </a:lnTo>
                  <a:cubicBezTo>
                    <a:pt x="22505161" y="48006"/>
                    <a:pt x="22495636" y="38100"/>
                    <a:pt x="22483063" y="38100"/>
                  </a:cubicBezTo>
                  <a:lnTo>
                    <a:pt x="60198" y="38100"/>
                  </a:lnTo>
                  <a:lnTo>
                    <a:pt x="60198" y="19050"/>
                  </a:lnTo>
                  <a:lnTo>
                    <a:pt x="60198" y="38100"/>
                  </a:lnTo>
                  <a:cubicBezTo>
                    <a:pt x="47625" y="38100"/>
                    <a:pt x="38100" y="48006"/>
                    <a:pt x="38100" y="59309"/>
                  </a:cubicBezTo>
                  <a:close/>
                </a:path>
              </a:pathLst>
            </a:custGeom>
            <a:solidFill>
              <a:srgbClr val="D4CEC3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733128" y="5742235"/>
            <a:ext cx="805309" cy="1159669"/>
            <a:chOff x="0" y="0"/>
            <a:chExt cx="1073745" cy="1546225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73785" cy="1546225"/>
            </a:xfrm>
            <a:custGeom>
              <a:avLst/>
              <a:gdLst/>
              <a:ahLst/>
              <a:cxnLst/>
              <a:rect l="l" t="t" r="r" b="b"/>
              <a:pathLst>
                <a:path w="1073785" h="1546225">
                  <a:moveTo>
                    <a:pt x="0" y="0"/>
                  </a:moveTo>
                  <a:lnTo>
                    <a:pt x="1073785" y="0"/>
                  </a:lnTo>
                  <a:lnTo>
                    <a:pt x="1073785" y="1546225"/>
                  </a:lnTo>
                  <a:lnTo>
                    <a:pt x="0" y="1546225"/>
                  </a:ln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984796" y="6171456"/>
            <a:ext cx="301973" cy="339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2375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739652" y="5914876"/>
            <a:ext cx="2516684" cy="34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Smart Filtering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739652" y="6311950"/>
            <a:ext cx="15614005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Configurable alerts trigger only for meaningful price drops, reducing notification fatigue.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690265" y="7117408"/>
            <a:ext cx="16907470" cy="1245394"/>
            <a:chOff x="0" y="0"/>
            <a:chExt cx="22543293" cy="1660525"/>
          </a:xfrm>
        </p:grpSpPr>
        <p:sp>
          <p:nvSpPr>
            <p:cNvPr id="40" name="Freeform 40"/>
            <p:cNvSpPr/>
            <p:nvPr/>
          </p:nvSpPr>
          <p:spPr>
            <a:xfrm>
              <a:off x="19050" y="19050"/>
              <a:ext cx="22505161" cy="1622425"/>
            </a:xfrm>
            <a:custGeom>
              <a:avLst/>
              <a:gdLst/>
              <a:ahLst/>
              <a:cxnLst/>
              <a:rect l="l" t="t" r="r" b="b"/>
              <a:pathLst>
                <a:path w="22505161" h="1622425">
                  <a:moveTo>
                    <a:pt x="0" y="40259"/>
                  </a:moveTo>
                  <a:cubicBezTo>
                    <a:pt x="0" y="18034"/>
                    <a:pt x="18415" y="0"/>
                    <a:pt x="41148" y="0"/>
                  </a:cubicBezTo>
                  <a:lnTo>
                    <a:pt x="22464013" y="0"/>
                  </a:lnTo>
                  <a:cubicBezTo>
                    <a:pt x="22486747" y="0"/>
                    <a:pt x="22505161" y="18034"/>
                    <a:pt x="22505161" y="40259"/>
                  </a:cubicBezTo>
                  <a:lnTo>
                    <a:pt x="22505161" y="1582166"/>
                  </a:lnTo>
                  <a:cubicBezTo>
                    <a:pt x="22505161" y="1604391"/>
                    <a:pt x="22486747" y="1622425"/>
                    <a:pt x="22464013" y="1622425"/>
                  </a:cubicBezTo>
                  <a:lnTo>
                    <a:pt x="41148" y="1622425"/>
                  </a:lnTo>
                  <a:cubicBezTo>
                    <a:pt x="18415" y="1622425"/>
                    <a:pt x="0" y="1604391"/>
                    <a:pt x="0" y="1582166"/>
                  </a:cubicBez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1" name="Freeform 41"/>
            <p:cNvSpPr/>
            <p:nvPr/>
          </p:nvSpPr>
          <p:spPr>
            <a:xfrm>
              <a:off x="0" y="0"/>
              <a:ext cx="22543261" cy="1660525"/>
            </a:xfrm>
            <a:custGeom>
              <a:avLst/>
              <a:gdLst/>
              <a:ahLst/>
              <a:cxnLst/>
              <a:rect l="l" t="t" r="r" b="b"/>
              <a:pathLst>
                <a:path w="22543261" h="1660525">
                  <a:moveTo>
                    <a:pt x="0" y="59309"/>
                  </a:moveTo>
                  <a:cubicBezTo>
                    <a:pt x="0" y="26162"/>
                    <a:pt x="27305" y="0"/>
                    <a:pt x="60198" y="0"/>
                  </a:cubicBezTo>
                  <a:lnTo>
                    <a:pt x="22483063" y="0"/>
                  </a:lnTo>
                  <a:lnTo>
                    <a:pt x="22483063" y="19050"/>
                  </a:lnTo>
                  <a:lnTo>
                    <a:pt x="22483063" y="0"/>
                  </a:lnTo>
                  <a:cubicBezTo>
                    <a:pt x="22515956" y="0"/>
                    <a:pt x="22543261" y="26162"/>
                    <a:pt x="22543261" y="59309"/>
                  </a:cubicBezTo>
                  <a:lnTo>
                    <a:pt x="22524211" y="59309"/>
                  </a:lnTo>
                  <a:lnTo>
                    <a:pt x="22543261" y="59309"/>
                  </a:lnTo>
                  <a:lnTo>
                    <a:pt x="22543261" y="1601216"/>
                  </a:lnTo>
                  <a:lnTo>
                    <a:pt x="22524211" y="1601216"/>
                  </a:lnTo>
                  <a:lnTo>
                    <a:pt x="22543261" y="1601216"/>
                  </a:lnTo>
                  <a:cubicBezTo>
                    <a:pt x="22543261" y="1634363"/>
                    <a:pt x="22515956" y="1660525"/>
                    <a:pt x="22483063" y="1660525"/>
                  </a:cubicBezTo>
                  <a:lnTo>
                    <a:pt x="22483063" y="1641475"/>
                  </a:lnTo>
                  <a:lnTo>
                    <a:pt x="22483063" y="1660525"/>
                  </a:lnTo>
                  <a:lnTo>
                    <a:pt x="60198" y="1660525"/>
                  </a:lnTo>
                  <a:lnTo>
                    <a:pt x="60198" y="1641475"/>
                  </a:lnTo>
                  <a:lnTo>
                    <a:pt x="60198" y="1660525"/>
                  </a:lnTo>
                  <a:cubicBezTo>
                    <a:pt x="27305" y="1660525"/>
                    <a:pt x="0" y="1634363"/>
                    <a:pt x="0" y="1601216"/>
                  </a:cubicBezTo>
                  <a:lnTo>
                    <a:pt x="0" y="59309"/>
                  </a:lnTo>
                  <a:lnTo>
                    <a:pt x="19050" y="59309"/>
                  </a:lnTo>
                  <a:lnTo>
                    <a:pt x="0" y="59309"/>
                  </a:lnTo>
                  <a:moveTo>
                    <a:pt x="38100" y="59309"/>
                  </a:moveTo>
                  <a:lnTo>
                    <a:pt x="38100" y="1601216"/>
                  </a:lnTo>
                  <a:lnTo>
                    <a:pt x="19050" y="1601216"/>
                  </a:lnTo>
                  <a:lnTo>
                    <a:pt x="38100" y="1601216"/>
                  </a:lnTo>
                  <a:cubicBezTo>
                    <a:pt x="38100" y="1612519"/>
                    <a:pt x="47625" y="1622425"/>
                    <a:pt x="60198" y="1622425"/>
                  </a:cubicBezTo>
                  <a:lnTo>
                    <a:pt x="22483063" y="1622425"/>
                  </a:lnTo>
                  <a:cubicBezTo>
                    <a:pt x="22495636" y="1622425"/>
                    <a:pt x="22505161" y="1612519"/>
                    <a:pt x="22505161" y="1601216"/>
                  </a:cubicBezTo>
                  <a:lnTo>
                    <a:pt x="22505161" y="59309"/>
                  </a:lnTo>
                  <a:cubicBezTo>
                    <a:pt x="22505161" y="48006"/>
                    <a:pt x="22495636" y="38100"/>
                    <a:pt x="22483063" y="38100"/>
                  </a:cubicBezTo>
                  <a:lnTo>
                    <a:pt x="60198" y="38100"/>
                  </a:lnTo>
                  <a:lnTo>
                    <a:pt x="60198" y="19050"/>
                  </a:lnTo>
                  <a:lnTo>
                    <a:pt x="60198" y="38100"/>
                  </a:lnTo>
                  <a:cubicBezTo>
                    <a:pt x="47625" y="38100"/>
                    <a:pt x="38100" y="48006"/>
                    <a:pt x="38100" y="59309"/>
                  </a:cubicBezTo>
                  <a:close/>
                </a:path>
              </a:pathLst>
            </a:custGeom>
            <a:solidFill>
              <a:srgbClr val="D4CEC3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733128" y="7160270"/>
            <a:ext cx="805309" cy="1159669"/>
            <a:chOff x="0" y="0"/>
            <a:chExt cx="1073745" cy="1546225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073785" cy="1546225"/>
            </a:xfrm>
            <a:custGeom>
              <a:avLst/>
              <a:gdLst/>
              <a:ahLst/>
              <a:cxnLst/>
              <a:rect l="l" t="t" r="r" b="b"/>
              <a:pathLst>
                <a:path w="1073785" h="1546225">
                  <a:moveTo>
                    <a:pt x="0" y="0"/>
                  </a:moveTo>
                  <a:lnTo>
                    <a:pt x="1073785" y="0"/>
                  </a:lnTo>
                  <a:lnTo>
                    <a:pt x="1073785" y="1546225"/>
                  </a:lnTo>
                  <a:lnTo>
                    <a:pt x="0" y="1546225"/>
                  </a:ln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4" name="TextBox 44"/>
          <p:cNvSpPr txBox="1"/>
          <p:nvPr/>
        </p:nvSpPr>
        <p:spPr>
          <a:xfrm>
            <a:off x="984796" y="7589490"/>
            <a:ext cx="301973" cy="339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2375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5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739652" y="7332910"/>
            <a:ext cx="2516684" cy="34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Visual Reports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739652" y="7729984"/>
            <a:ext cx="15614005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Emails include embedded charts showing price trends over time with clear insights and confidence levels.</a:t>
            </a:r>
          </a:p>
        </p:txBody>
      </p:sp>
      <p:grpSp>
        <p:nvGrpSpPr>
          <p:cNvPr id="47" name="Group 47"/>
          <p:cNvGrpSpPr/>
          <p:nvPr/>
        </p:nvGrpSpPr>
        <p:grpSpPr>
          <a:xfrm>
            <a:off x="690265" y="8535441"/>
            <a:ext cx="16907470" cy="1245394"/>
            <a:chOff x="0" y="0"/>
            <a:chExt cx="22543293" cy="1660525"/>
          </a:xfrm>
        </p:grpSpPr>
        <p:sp>
          <p:nvSpPr>
            <p:cNvPr id="48" name="Freeform 48"/>
            <p:cNvSpPr/>
            <p:nvPr/>
          </p:nvSpPr>
          <p:spPr>
            <a:xfrm>
              <a:off x="19050" y="19050"/>
              <a:ext cx="22505161" cy="1622425"/>
            </a:xfrm>
            <a:custGeom>
              <a:avLst/>
              <a:gdLst/>
              <a:ahLst/>
              <a:cxnLst/>
              <a:rect l="l" t="t" r="r" b="b"/>
              <a:pathLst>
                <a:path w="22505161" h="1622425">
                  <a:moveTo>
                    <a:pt x="0" y="40259"/>
                  </a:moveTo>
                  <a:cubicBezTo>
                    <a:pt x="0" y="18034"/>
                    <a:pt x="18415" y="0"/>
                    <a:pt x="41148" y="0"/>
                  </a:cubicBezTo>
                  <a:lnTo>
                    <a:pt x="22464013" y="0"/>
                  </a:lnTo>
                  <a:cubicBezTo>
                    <a:pt x="22486747" y="0"/>
                    <a:pt x="22505161" y="18034"/>
                    <a:pt x="22505161" y="40259"/>
                  </a:cubicBezTo>
                  <a:lnTo>
                    <a:pt x="22505161" y="1582166"/>
                  </a:lnTo>
                  <a:cubicBezTo>
                    <a:pt x="22505161" y="1604391"/>
                    <a:pt x="22486747" y="1622425"/>
                    <a:pt x="22464013" y="1622425"/>
                  </a:cubicBezTo>
                  <a:lnTo>
                    <a:pt x="41148" y="1622425"/>
                  </a:lnTo>
                  <a:cubicBezTo>
                    <a:pt x="18415" y="1622425"/>
                    <a:pt x="0" y="1604391"/>
                    <a:pt x="0" y="1582166"/>
                  </a:cubicBez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9" name="Freeform 49"/>
            <p:cNvSpPr/>
            <p:nvPr/>
          </p:nvSpPr>
          <p:spPr>
            <a:xfrm>
              <a:off x="0" y="0"/>
              <a:ext cx="22543261" cy="1660525"/>
            </a:xfrm>
            <a:custGeom>
              <a:avLst/>
              <a:gdLst/>
              <a:ahLst/>
              <a:cxnLst/>
              <a:rect l="l" t="t" r="r" b="b"/>
              <a:pathLst>
                <a:path w="22543261" h="1660525">
                  <a:moveTo>
                    <a:pt x="0" y="59309"/>
                  </a:moveTo>
                  <a:cubicBezTo>
                    <a:pt x="0" y="26162"/>
                    <a:pt x="27305" y="0"/>
                    <a:pt x="60198" y="0"/>
                  </a:cubicBezTo>
                  <a:lnTo>
                    <a:pt x="22483063" y="0"/>
                  </a:lnTo>
                  <a:lnTo>
                    <a:pt x="22483063" y="19050"/>
                  </a:lnTo>
                  <a:lnTo>
                    <a:pt x="22483063" y="0"/>
                  </a:lnTo>
                  <a:cubicBezTo>
                    <a:pt x="22515956" y="0"/>
                    <a:pt x="22543261" y="26162"/>
                    <a:pt x="22543261" y="59309"/>
                  </a:cubicBezTo>
                  <a:lnTo>
                    <a:pt x="22524211" y="59309"/>
                  </a:lnTo>
                  <a:lnTo>
                    <a:pt x="22543261" y="59309"/>
                  </a:lnTo>
                  <a:lnTo>
                    <a:pt x="22543261" y="1601216"/>
                  </a:lnTo>
                  <a:lnTo>
                    <a:pt x="22524211" y="1601216"/>
                  </a:lnTo>
                  <a:lnTo>
                    <a:pt x="22543261" y="1601216"/>
                  </a:lnTo>
                  <a:cubicBezTo>
                    <a:pt x="22543261" y="1634363"/>
                    <a:pt x="22515956" y="1660525"/>
                    <a:pt x="22483063" y="1660525"/>
                  </a:cubicBezTo>
                  <a:lnTo>
                    <a:pt x="22483063" y="1641475"/>
                  </a:lnTo>
                  <a:lnTo>
                    <a:pt x="22483063" y="1660525"/>
                  </a:lnTo>
                  <a:lnTo>
                    <a:pt x="60198" y="1660525"/>
                  </a:lnTo>
                  <a:lnTo>
                    <a:pt x="60198" y="1641475"/>
                  </a:lnTo>
                  <a:lnTo>
                    <a:pt x="60198" y="1660525"/>
                  </a:lnTo>
                  <a:cubicBezTo>
                    <a:pt x="27305" y="1660525"/>
                    <a:pt x="0" y="1634363"/>
                    <a:pt x="0" y="1601216"/>
                  </a:cubicBezTo>
                  <a:lnTo>
                    <a:pt x="0" y="59309"/>
                  </a:lnTo>
                  <a:lnTo>
                    <a:pt x="19050" y="59309"/>
                  </a:lnTo>
                  <a:lnTo>
                    <a:pt x="0" y="59309"/>
                  </a:lnTo>
                  <a:moveTo>
                    <a:pt x="38100" y="59309"/>
                  </a:moveTo>
                  <a:lnTo>
                    <a:pt x="38100" y="1601216"/>
                  </a:lnTo>
                  <a:lnTo>
                    <a:pt x="19050" y="1601216"/>
                  </a:lnTo>
                  <a:lnTo>
                    <a:pt x="38100" y="1601216"/>
                  </a:lnTo>
                  <a:cubicBezTo>
                    <a:pt x="38100" y="1612519"/>
                    <a:pt x="47625" y="1622425"/>
                    <a:pt x="60198" y="1622425"/>
                  </a:cubicBezTo>
                  <a:lnTo>
                    <a:pt x="22483063" y="1622425"/>
                  </a:lnTo>
                  <a:cubicBezTo>
                    <a:pt x="22495636" y="1622425"/>
                    <a:pt x="22505161" y="1612519"/>
                    <a:pt x="22505161" y="1601216"/>
                  </a:cubicBezTo>
                  <a:lnTo>
                    <a:pt x="22505161" y="59309"/>
                  </a:lnTo>
                  <a:cubicBezTo>
                    <a:pt x="22505161" y="48006"/>
                    <a:pt x="22495636" y="38100"/>
                    <a:pt x="22483063" y="38100"/>
                  </a:cubicBezTo>
                  <a:lnTo>
                    <a:pt x="60198" y="38100"/>
                  </a:lnTo>
                  <a:lnTo>
                    <a:pt x="60198" y="19050"/>
                  </a:lnTo>
                  <a:lnTo>
                    <a:pt x="60198" y="38100"/>
                  </a:lnTo>
                  <a:cubicBezTo>
                    <a:pt x="47625" y="38100"/>
                    <a:pt x="38100" y="48006"/>
                    <a:pt x="38100" y="59309"/>
                  </a:cubicBezTo>
                  <a:close/>
                </a:path>
              </a:pathLst>
            </a:custGeom>
            <a:solidFill>
              <a:srgbClr val="D4CEC3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733128" y="8578304"/>
            <a:ext cx="805309" cy="1159669"/>
            <a:chOff x="0" y="0"/>
            <a:chExt cx="1073745" cy="1546225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73785" cy="1546225"/>
            </a:xfrm>
            <a:custGeom>
              <a:avLst/>
              <a:gdLst/>
              <a:ahLst/>
              <a:cxnLst/>
              <a:rect l="l" t="t" r="r" b="b"/>
              <a:pathLst>
                <a:path w="1073785" h="1546225">
                  <a:moveTo>
                    <a:pt x="0" y="0"/>
                  </a:moveTo>
                  <a:lnTo>
                    <a:pt x="1073785" y="0"/>
                  </a:lnTo>
                  <a:lnTo>
                    <a:pt x="1073785" y="1546225"/>
                  </a:lnTo>
                  <a:lnTo>
                    <a:pt x="0" y="1546225"/>
                  </a:ln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984796" y="9007525"/>
            <a:ext cx="301973" cy="339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2375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6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739652" y="8750945"/>
            <a:ext cx="2593032" cy="34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Scheduled Execution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739652" y="9148019"/>
            <a:ext cx="15614005" cy="388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Automatic daily or weekly checks ensure constant monitoring without user intervention.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6348" y="411808"/>
            <a:ext cx="6488311" cy="409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1">
                <a:solidFill>
                  <a:srgbClr val="484237"/>
                </a:solidFill>
                <a:latin typeface="Arimo Bold"/>
                <a:ea typeface="Arimo Bold"/>
                <a:cs typeface="Arimo Bold"/>
                <a:sym typeface="Arimo Bold"/>
              </a:rPr>
              <a:t>                                         Results</a:t>
            </a:r>
            <a:r>
              <a:rPr lang="en-US" sz="2437" b="1" dirty="0">
                <a:solidFill>
                  <a:srgbClr val="484237"/>
                </a:solidFill>
                <a:latin typeface="Arimo Bold"/>
                <a:ea typeface="Arimo Bold"/>
                <a:cs typeface="Arimo Bold"/>
                <a:sym typeface="Arimo Bold"/>
              </a:rPr>
              <a:t>/Performance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6870501" y="1133177"/>
            <a:ext cx="4546847" cy="8722816"/>
            <a:chOff x="0" y="0"/>
            <a:chExt cx="6062463" cy="11630422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6062472" cy="11630406"/>
            </a:xfrm>
            <a:custGeom>
              <a:avLst/>
              <a:gdLst/>
              <a:ahLst/>
              <a:cxnLst/>
              <a:rect l="l" t="t" r="r" b="b"/>
              <a:pathLst>
                <a:path w="6062472" h="11630406">
                  <a:moveTo>
                    <a:pt x="0" y="0"/>
                  </a:moveTo>
                  <a:lnTo>
                    <a:pt x="6062472" y="0"/>
                  </a:lnTo>
                  <a:lnTo>
                    <a:pt x="6062472" y="11630406"/>
                  </a:lnTo>
                  <a:lnTo>
                    <a:pt x="0" y="11630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49" b="-49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92238" y="1079599"/>
            <a:ext cx="8318450" cy="74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 b="1">
                <a:solidFill>
                  <a:srgbClr val="484237"/>
                </a:solidFill>
                <a:latin typeface="Arimo Bold"/>
                <a:ea typeface="Arimo Bold"/>
                <a:cs typeface="Arimo Bold"/>
                <a:sym typeface="Arimo Bold"/>
              </a:rPr>
              <a:t>How This Project Helps Users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92238" y="2393454"/>
            <a:ext cx="8009930" cy="2540942"/>
            <a:chOff x="0" y="0"/>
            <a:chExt cx="10679907" cy="338792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679937" cy="3387979"/>
            </a:xfrm>
            <a:custGeom>
              <a:avLst/>
              <a:gdLst/>
              <a:ahLst/>
              <a:cxnLst/>
              <a:rect l="l" t="t" r="r" b="b"/>
              <a:pathLst>
                <a:path w="10679937" h="33879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169" y="0"/>
                  </a:lnTo>
                  <a:cubicBezTo>
                    <a:pt x="10654537" y="0"/>
                    <a:pt x="10679937" y="25400"/>
                    <a:pt x="10679937" y="56769"/>
                  </a:cubicBezTo>
                  <a:lnTo>
                    <a:pt x="10679937" y="3331210"/>
                  </a:lnTo>
                  <a:cubicBezTo>
                    <a:pt x="10679937" y="3362579"/>
                    <a:pt x="10654537" y="3387979"/>
                    <a:pt x="10623169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75755" y="263887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Saves Time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5755" y="3185220"/>
            <a:ext cx="744289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Users no longer need to manually check prices or revisit Amazon daily — the system automatically monitors wishlist items every 6 hours.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285685" y="2393454"/>
            <a:ext cx="8010079" cy="2540942"/>
            <a:chOff x="0" y="0"/>
            <a:chExt cx="10680105" cy="338792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680192" cy="3387979"/>
            </a:xfrm>
            <a:custGeom>
              <a:avLst/>
              <a:gdLst/>
              <a:ahLst/>
              <a:cxnLst/>
              <a:rect l="l" t="t" r="r" b="b"/>
              <a:pathLst>
                <a:path w="10680192" h="33879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423" y="0"/>
                  </a:lnTo>
                  <a:cubicBezTo>
                    <a:pt x="10654792" y="0"/>
                    <a:pt x="10680192" y="25400"/>
                    <a:pt x="10680192" y="56769"/>
                  </a:cubicBezTo>
                  <a:lnTo>
                    <a:pt x="10680192" y="3331210"/>
                  </a:lnTo>
                  <a:cubicBezTo>
                    <a:pt x="10680192" y="3362579"/>
                    <a:pt x="10654792" y="3387979"/>
                    <a:pt x="10623423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569202" y="2638871"/>
            <a:ext cx="455875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Smart Purchase Decisions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69202" y="3185220"/>
            <a:ext cx="7443044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With AI-powered Buy/Wait recommendations, users get personalized guidance on whether it's the right time to buy or wait for a better deal.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92238" y="5217914"/>
            <a:ext cx="8009930" cy="2540943"/>
            <a:chOff x="0" y="0"/>
            <a:chExt cx="10679907" cy="338792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679937" cy="3387979"/>
            </a:xfrm>
            <a:custGeom>
              <a:avLst/>
              <a:gdLst/>
              <a:ahLst/>
              <a:cxnLst/>
              <a:rect l="l" t="t" r="r" b="b"/>
              <a:pathLst>
                <a:path w="10679937" h="33879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169" y="0"/>
                  </a:lnTo>
                  <a:cubicBezTo>
                    <a:pt x="10654537" y="0"/>
                    <a:pt x="10679937" y="25400"/>
                    <a:pt x="10679937" y="56769"/>
                  </a:cubicBezTo>
                  <a:lnTo>
                    <a:pt x="10679937" y="3331210"/>
                  </a:lnTo>
                  <a:cubicBezTo>
                    <a:pt x="10679937" y="3362579"/>
                    <a:pt x="10654537" y="3387979"/>
                    <a:pt x="10623169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275755" y="546333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Instant Alerts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75755" y="6009680"/>
            <a:ext cx="7442895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Whenever a product's price drops significantly, users receive beautiful, easy-to-read email notifications summarizing deals and potential savings.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285685" y="5217914"/>
            <a:ext cx="8010079" cy="2540943"/>
            <a:chOff x="0" y="0"/>
            <a:chExt cx="10680105" cy="338792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680192" cy="3387979"/>
            </a:xfrm>
            <a:custGeom>
              <a:avLst/>
              <a:gdLst/>
              <a:ahLst/>
              <a:cxnLst/>
              <a:rect l="l" t="t" r="r" b="b"/>
              <a:pathLst>
                <a:path w="10680192" h="33879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423" y="0"/>
                  </a:lnTo>
                  <a:cubicBezTo>
                    <a:pt x="10654792" y="0"/>
                    <a:pt x="10680192" y="25400"/>
                    <a:pt x="10680192" y="56769"/>
                  </a:cubicBezTo>
                  <a:lnTo>
                    <a:pt x="10680192" y="3331210"/>
                  </a:lnTo>
                  <a:cubicBezTo>
                    <a:pt x="10680192" y="3362579"/>
                    <a:pt x="10654792" y="3387979"/>
                    <a:pt x="10623423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EEE8DD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9569202" y="5463331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746558"/>
                </a:solidFill>
                <a:latin typeface="Arimo Bold"/>
                <a:ea typeface="Arimo Bold"/>
                <a:cs typeface="Arimo Bold"/>
                <a:sym typeface="Arimo Bold"/>
              </a:rPr>
              <a:t>Money Savings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569202" y="6009680"/>
            <a:ext cx="7443044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By tracking price history and spotting genuine discounts, users avoid fake "sales" and buy only when it's truly worth it.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17439" y="8291959"/>
            <a:ext cx="15878324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746558"/>
                </a:solidFill>
                <a:latin typeface="Arimo"/>
                <a:ea typeface="Arimo"/>
                <a:cs typeface="Arimo"/>
                <a:sym typeface="Arimo"/>
              </a:rPr>
              <a:t>This workflow empowers online shoppers to make smarter, data-driven, and AI-assisted buying decisions — effortlessly.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92238" y="8077795"/>
            <a:ext cx="38100" cy="1091505"/>
            <a:chOff x="0" y="0"/>
            <a:chExt cx="50800" cy="145534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0800" cy="1455293"/>
            </a:xfrm>
            <a:custGeom>
              <a:avLst/>
              <a:gdLst/>
              <a:ahLst/>
              <a:cxnLst/>
              <a:rect l="l" t="t" r="r" b="b"/>
              <a:pathLst>
                <a:path w="50800" h="1455293">
                  <a:moveTo>
                    <a:pt x="0" y="0"/>
                  </a:moveTo>
                  <a:lnTo>
                    <a:pt x="50800" y="0"/>
                  </a:lnTo>
                  <a:lnTo>
                    <a:pt x="50800" y="1455293"/>
                  </a:lnTo>
                  <a:lnTo>
                    <a:pt x="0" y="1455293"/>
                  </a:lnTo>
                  <a:close/>
                </a:path>
              </a:pathLst>
            </a:custGeom>
            <a:solidFill>
              <a:srgbClr val="D3C5B6"/>
            </a:solid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-223305" y="4170184"/>
            <a:ext cx="15599445" cy="973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61"/>
              </a:lnSpc>
            </a:pPr>
            <a:r>
              <a:rPr lang="en-US" sz="6062" b="1">
                <a:solidFill>
                  <a:srgbClr val="484237"/>
                </a:solidFill>
                <a:latin typeface="Arimo Bold"/>
                <a:ea typeface="Arimo Bold"/>
                <a:cs typeface="Arimo Bold"/>
                <a:sym typeface="Arimo Bold"/>
              </a:rPr>
              <a:t>                                    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429</Words>
  <Application>Microsoft Office PowerPoint</Application>
  <PresentationFormat>Custom</PresentationFormat>
  <Paragraphs>78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Arimo Bold</vt:lpstr>
      <vt:lpstr>Arial</vt:lpstr>
      <vt:lpstr>Calibri</vt:lpstr>
      <vt:lpstr>Arimo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Amazon-Wishlist-Price-Tracker (2).pptx</dc:title>
  <cp:lastModifiedBy>Ande Samhitha</cp:lastModifiedBy>
  <cp:revision>1</cp:revision>
  <dcterms:created xsi:type="dcterms:W3CDTF">2006-08-16T00:00:00Z</dcterms:created>
  <dcterms:modified xsi:type="dcterms:W3CDTF">2025-10-31T19:13:36Z</dcterms:modified>
  <dc:identifier>DAG3Yx1oTP0</dc:identifier>
</cp:coreProperties>
</file>

<file path=docProps/thumbnail.jpeg>
</file>